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83" r:id="rId2"/>
    <p:sldId id="265" r:id="rId3"/>
    <p:sldId id="286" r:id="rId4"/>
    <p:sldId id="268" r:id="rId5"/>
    <p:sldId id="285" r:id="rId6"/>
    <p:sldId id="270" r:id="rId7"/>
    <p:sldId id="288" r:id="rId8"/>
    <p:sldId id="287" r:id="rId9"/>
    <p:sldId id="284" r:id="rId10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1E058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37" autoAdjust="0"/>
  </p:normalViewPr>
  <p:slideViewPr>
    <p:cSldViewPr>
      <p:cViewPr varScale="1">
        <p:scale>
          <a:sx n="44" d="100"/>
          <a:sy n="44" d="100"/>
        </p:scale>
        <p:origin x="-6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971" cy="463867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146" y="0"/>
            <a:ext cx="3032971" cy="463867"/>
          </a:xfrm>
          <a:prstGeom prst="rect">
            <a:avLst/>
          </a:prstGeom>
        </p:spPr>
        <p:txBody>
          <a:bodyPr vert="horz" lIns="91221" tIns="45610" rIns="91221" bIns="45610" rtlCol="0"/>
          <a:lstStyle>
            <a:lvl1pPr algn="r">
              <a:defRPr sz="1200"/>
            </a:lvl1pPr>
          </a:lstStyle>
          <a:p>
            <a:fld id="{8DD9AEA8-9F23-4920-AC0C-3A66DC22CBFC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21" tIns="45610" rIns="91221" bIns="456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4" y="4404359"/>
            <a:ext cx="5596892" cy="4171634"/>
          </a:xfrm>
          <a:prstGeom prst="rect">
            <a:avLst/>
          </a:prstGeom>
        </p:spPr>
        <p:txBody>
          <a:bodyPr vert="horz" lIns="91221" tIns="45610" rIns="91221" bIns="456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550"/>
            <a:ext cx="3032971" cy="463867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146" y="8805550"/>
            <a:ext cx="3032971" cy="463867"/>
          </a:xfrm>
          <a:prstGeom prst="rect">
            <a:avLst/>
          </a:prstGeom>
        </p:spPr>
        <p:txBody>
          <a:bodyPr vert="horz" lIns="91221" tIns="45610" rIns="91221" bIns="45610" rtlCol="0" anchor="b"/>
          <a:lstStyle>
            <a:lvl1pPr algn="r">
              <a:defRPr sz="1200"/>
            </a:lvl1pPr>
          </a:lstStyle>
          <a:p>
            <a:fld id="{9A22F15D-A988-4A05-AD06-F83576967F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26C0EB9-89E2-4381-8604-305CA947901E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76B61-4F35-4533-BC56-7356739D64E7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D2E6C5-B0C3-4061-8D1F-59B98B594229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D712-2D54-4F69-86CC-E6533360335F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D129-5013-48EC-8AA3-1B8B9F304223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6EB0EC3-5D5B-4E27-A97E-710CCE40C7CA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00E1AD9-7AD7-41B9-A8A4-1AA61ED65085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6CF8F-302D-4981-8E03-22B0FF66D175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8670-DE24-4DA7-A191-FBAE4B5B329C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A2EB7-C15D-49E9-BF63-FBB86A32842C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92EBF7F-AF0C-4795-A9BB-E5DD60359884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6ACEB9-B1D1-4B13-B187-AF2D4A057378}" type="datetime1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49919A-828B-40DC-AA7F-1363529DB2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657600"/>
            <a:ext cx="7162800" cy="2209800"/>
          </a:xfrm>
        </p:spPr>
        <p:txBody>
          <a:bodyPr>
            <a:normAutofit/>
          </a:bodyPr>
          <a:lstStyle/>
          <a:p>
            <a:pPr algn="r"/>
            <a:r>
              <a:rPr lang="en-US" sz="4800" dirty="0" smtClean="0"/>
              <a:t>Creating Great Options</a:t>
            </a:r>
            <a:br>
              <a:rPr lang="en-US" sz="4800" dirty="0" smtClean="0"/>
            </a:br>
            <a:r>
              <a:rPr lang="en-US" sz="3200" dirty="0" smtClean="0"/>
              <a:t>FY 2012 SLPS Budget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477000" cy="685800"/>
          </a:xfrm>
        </p:spPr>
        <p:txBody>
          <a:bodyPr/>
          <a:lstStyle/>
          <a:p>
            <a:pPr algn="r"/>
            <a:r>
              <a:rPr lang="en-US" dirty="0" smtClean="0"/>
              <a:t>Revised for Approval May 26, 2011</a:t>
            </a:r>
            <a:endParaRPr lang="en-US" dirty="0"/>
          </a:p>
        </p:txBody>
      </p:sp>
      <p:pic>
        <p:nvPicPr>
          <p:cNvPr id="2050" name="Picture 2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1720099" cy="1295400"/>
          </a:xfrm>
          <a:prstGeom prst="rect">
            <a:avLst/>
          </a:prstGeom>
          <a:noFill/>
        </p:spPr>
      </p:pic>
      <p:pic>
        <p:nvPicPr>
          <p:cNvPr id="2051" name="Picture 3" descr="K:\stock\Elementary\2011\Classwork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828800"/>
            <a:ext cx="3733800" cy="2590800"/>
          </a:xfrm>
          <a:prstGeom prst="rect">
            <a:avLst/>
          </a:prstGeom>
          <a:noFill/>
        </p:spPr>
      </p:pic>
      <p:pic>
        <p:nvPicPr>
          <p:cNvPr id="2049" name="Picture 1" descr="C:\Documents and Settings\jlinder0375\Desktop\IMG_00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1828800"/>
            <a:ext cx="3657601" cy="2590800"/>
          </a:xfrm>
          <a:prstGeom prst="rect">
            <a:avLst/>
          </a:prstGeom>
          <a:noFill/>
        </p:spPr>
      </p:pic>
      <p:pic>
        <p:nvPicPr>
          <p:cNvPr id="1027" name="Picture 3" descr="C:\Documents and Settings\jlinder0375\Desktop\KRL_011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1828800"/>
            <a:ext cx="1752600" cy="2582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Proposed FY 2012 GOB </a:t>
            </a:r>
            <a:r>
              <a:rPr lang="en-US" sz="2900" i="1" dirty="0" smtClean="0">
                <a:solidFill>
                  <a:srgbClr val="002060"/>
                </a:solidFill>
              </a:rPr>
              <a:t>(Millions)</a:t>
            </a:r>
            <a:endParaRPr lang="en-US" sz="2900" i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249919A-828B-40DC-AA7F-1363529DB2AE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254317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6703"/>
                <a:gridCol w="1666681"/>
                <a:gridCol w="1582003"/>
                <a:gridCol w="1399465"/>
                <a:gridCol w="1399465"/>
              </a:tblGrid>
              <a:tr h="370840"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r"/>
                      <a:endParaRPr lang="en-US" sz="2400" i="1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FY 2011</a:t>
                      </a:r>
                      <a:br>
                        <a:rPr lang="en-US" sz="2400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</a:rPr>
                        <a:t>Approved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FY 2011</a:t>
                      </a:r>
                      <a:br>
                        <a:rPr lang="en-US" sz="2400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Projected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FY 2012</a:t>
                      </a:r>
                      <a:br>
                        <a:rPr lang="en-US" sz="2400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Proposed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(4/27/11)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FY 2012</a:t>
                      </a: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</a:rPr>
                        <a:t> Proposed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</a:rPr>
                        <a:t>(5/26/11) 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Revenue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$278.7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$283.5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$272.8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$276.5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u="none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US" sz="2400" u="none" dirty="0" smtClean="0">
                          <a:solidFill>
                            <a:srgbClr val="002060"/>
                          </a:solidFill>
                        </a:rPr>
                        <a:t>Expenditures</a:t>
                      </a:r>
                      <a:endParaRPr lang="en-US" sz="2400" u="none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u="none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rgbClr val="002060"/>
                          </a:solidFill>
                        </a:rPr>
                        <a:t>$275.7</a:t>
                      </a:r>
                      <a:endParaRPr lang="en-US" sz="2400" u="none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u="none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rgbClr val="002060"/>
                          </a:solidFill>
                        </a:rPr>
                        <a:t>$283.5</a:t>
                      </a:r>
                      <a:endParaRPr lang="en-US" sz="2400" u="none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u="none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rgbClr val="002060"/>
                          </a:solidFill>
                        </a:rPr>
                        <a:t>$269.8</a:t>
                      </a:r>
                      <a:endParaRPr lang="en-US" sz="2400" u="none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u="none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u="none" dirty="0" smtClean="0">
                          <a:solidFill>
                            <a:srgbClr val="002060"/>
                          </a:solidFill>
                        </a:rPr>
                        <a:t>$273.5</a:t>
                      </a:r>
                      <a:endParaRPr lang="en-US" sz="2400" u="none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Surplus/(Deficit)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$    3.0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$    0.0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$    3.0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$    3.0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 marL="88145" marR="88145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pic>
        <p:nvPicPr>
          <p:cNvPr id="8" name="Picture 4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1" y="152400"/>
            <a:ext cx="1142999" cy="9906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12648" y="5029200"/>
            <a:ext cx="8153400" cy="1828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sz="2600" b="1" i="1" dirty="0" smtClean="0">
                <a:solidFill>
                  <a:srgbClr val="002060"/>
                </a:solidFill>
              </a:rPr>
              <a:t>Note:</a:t>
            </a:r>
            <a:r>
              <a:rPr lang="en-US" sz="2600" dirty="0" smtClean="0">
                <a:solidFill>
                  <a:srgbClr val="002060"/>
                </a:solidFill>
              </a:rPr>
              <a:t>	Additional $3.7 million in revenue for FY 2012 due to revised revenue estimates based on most recent local manufacturing tax and property tax receipts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Timeline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648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Presentation to SAB			April 27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Public comments via Internet		April 28 – May 16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Public forum				May 9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Budget revisions				May 17 – May 25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SAB vote					May 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249919A-828B-40DC-AA7F-1363529DB2A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4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1" y="152400"/>
            <a:ext cx="1142999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GOB Highlights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6482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002060"/>
                </a:solidFill>
              </a:rPr>
              <a:t>Early childhood classroom and PIIP expansion	$6.1M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Multiple Pathways					$658,000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Gender Schools					$75,000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African-Centered Curriculum			$75,000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Humboldt Academy of Higher Learning		$184,000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Beaumont Technical High School			$500,000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Charter School Sponsorship			</a:t>
            </a:r>
            <a:r>
              <a:rPr lang="en-US" sz="2400" dirty="0" smtClean="0">
                <a:solidFill>
                  <a:srgbClr val="002060"/>
                </a:solidFill>
              </a:rPr>
              <a:t>N/C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8th Grade School Choice			</a:t>
            </a:r>
            <a:r>
              <a:rPr lang="en-US" sz="2400" dirty="0" smtClean="0">
                <a:solidFill>
                  <a:srgbClr val="002060"/>
                </a:solidFill>
              </a:rPr>
              <a:t>N/C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Performance Based Schools			</a:t>
            </a:r>
            <a:r>
              <a:rPr lang="en-US" sz="2400" dirty="0" smtClean="0">
                <a:solidFill>
                  <a:srgbClr val="002060"/>
                </a:solidFill>
              </a:rPr>
              <a:t>N/C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249919A-828B-40DC-AA7F-1363529DB2A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4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1" y="152400"/>
            <a:ext cx="1142999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GOB Highlights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Additional $3.7 million in revenue dedicated to: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Decrease the number of proposed position reductions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Fund additional transportation costs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After school programs and field trips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Beaumont Technical High School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Multiple Pathways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If additional funds are available, priority expenditures will be: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Teaching and library positions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Custodial and maintenance positions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Transportation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249919A-828B-40DC-AA7F-1363529DB2A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4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1" y="152400"/>
            <a:ext cx="1142999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GOB Highlights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600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249919A-828B-40DC-AA7F-1363529DB2A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4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1" y="152400"/>
            <a:ext cx="1142999" cy="990600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799" y="1524000"/>
          <a:ext cx="76962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1404"/>
                <a:gridCol w="1725559"/>
                <a:gridCol w="1725559"/>
                <a:gridCol w="163367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Proposed GOB Position</a:t>
                      </a: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</a:rPr>
                        <a:t> Reductions</a:t>
                      </a:r>
                    </a:p>
                    <a:p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Proposed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4/27/11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Proposed</a:t>
                      </a:r>
                      <a:endParaRPr lang="en-US" sz="24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</a:rPr>
                        <a:t>5/26/11</a:t>
                      </a:r>
                      <a:endParaRPr lang="en-US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</a:rPr>
                        <a:t>Variance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Teachers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108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96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-12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Librarians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20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16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-  4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Other School Staff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13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12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-  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Safety Officers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20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 7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-13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Custodians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34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21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-13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Trades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Central</a:t>
                      </a:r>
                      <a:r>
                        <a:rPr lang="en-US" sz="2400" baseline="0" dirty="0" smtClean="0">
                          <a:solidFill>
                            <a:srgbClr val="002060"/>
                          </a:solidFill>
                        </a:rPr>
                        <a:t> Office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  8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10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 3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   9</a:t>
                      </a:r>
                      <a:endParaRPr 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-  5</a:t>
                      </a:r>
                    </a:p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</a:rPr>
                        <a:t>     -  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endParaRPr lang="en-US" sz="24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>
                          <a:solidFill>
                            <a:srgbClr val="002060"/>
                          </a:solidFill>
                        </a:rPr>
                        <a:t>     213</a:t>
                      </a:r>
                      <a:endParaRPr lang="en-US" sz="24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>
                          <a:solidFill>
                            <a:srgbClr val="002060"/>
                          </a:solidFill>
                        </a:rPr>
                        <a:t>    164</a:t>
                      </a:r>
                      <a:endParaRPr lang="en-US" sz="24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>
                          <a:solidFill>
                            <a:srgbClr val="002060"/>
                          </a:solidFill>
                        </a:rPr>
                        <a:t>     -49</a:t>
                      </a:r>
                      <a:endParaRPr lang="en-US" sz="24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Federal Title Staffing Impact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Staffing impact remains at 74 position reductions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Teaching Learning Facilitators	-15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Parent Support Community		-39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Class-size Reduction Teachers	-  3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Other Instructional			-17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249919A-828B-40DC-AA7F-1363529DB2A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4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1" y="152400"/>
            <a:ext cx="1142999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2009-2012 Non GOB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249919A-828B-40DC-AA7F-1363529DB2A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4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1" y="152400"/>
            <a:ext cx="1142999" cy="99060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00200"/>
            <a:ext cx="7772400" cy="514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Overall Budget Concerns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Litigation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Health care costs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State revenue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Rising pension costs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Workers compensation and unemployment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249919A-828B-40DC-AA7F-1363529DB2A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4" descr="K:\Marketing\logos\invisible log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1" y="152400"/>
            <a:ext cx="1142999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94B6D2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3254</TotalTime>
  <Words>248</Words>
  <Application>Microsoft Office PowerPoint</Application>
  <PresentationFormat>On-screen Show (4:3)</PresentationFormat>
  <Paragraphs>124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Creating Great Options FY 2012 SLPS Budget</vt:lpstr>
      <vt:lpstr>Proposed FY 2012 GOB (Millions)</vt:lpstr>
      <vt:lpstr>Timeline</vt:lpstr>
      <vt:lpstr>GOB Highlights</vt:lpstr>
      <vt:lpstr>GOB Highlights</vt:lpstr>
      <vt:lpstr>GOB Highlights</vt:lpstr>
      <vt:lpstr>Federal Title Staffing Impact</vt:lpstr>
      <vt:lpstr>2009-2012 Non GOB</vt:lpstr>
      <vt:lpstr>Overall Budget Concerns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Blake E. Youde</dc:creator>
  <cp:lastModifiedBy>Blake E. Youde</cp:lastModifiedBy>
  <cp:revision>220</cp:revision>
  <dcterms:created xsi:type="dcterms:W3CDTF">2011-04-19T14:32:44Z</dcterms:created>
  <dcterms:modified xsi:type="dcterms:W3CDTF">2011-06-02T18:23:03Z</dcterms:modified>
</cp:coreProperties>
</file>